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8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86" r:id="rId24"/>
    <p:sldId id="280" r:id="rId25"/>
    <p:sldId id="281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1AA"/>
    <a:srgbClr val="5288C9"/>
    <a:srgbClr val="4D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7" autoAdjust="0"/>
    <p:restoredTop sz="72414" autoAdjust="0"/>
  </p:normalViewPr>
  <p:slideViewPr>
    <p:cSldViewPr snapToGrid="0" snapToObjects="1">
      <p:cViewPr varScale="1">
        <p:scale>
          <a:sx n="74" d="100"/>
          <a:sy n="7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Rich Curtis" userId="6c13b9abdd87572a" providerId="LiveId" clId="{86061C0B-CF32-40A3-A34E-6037DA263DDB}"/>
    <pc:docChg chg="modSld">
      <pc:chgData name="Carolyn Rich Curtis" userId="6c13b9abdd87572a" providerId="LiveId" clId="{86061C0B-CF32-40A3-A34E-6037DA263DDB}" dt="2017-09-04T02:16:43.565" v="92" actId="20577"/>
      <pc:docMkLst>
        <pc:docMk/>
      </pc:docMkLst>
      <pc:sldChg chg="modNotesTx">
        <pc:chgData name="Carolyn Rich Curtis" userId="6c13b9abdd87572a" providerId="LiveId" clId="{86061C0B-CF32-40A3-A34E-6037DA263DDB}" dt="2017-09-04T02:16:43.565" v="92" actId="20577"/>
        <pc:sldMkLst>
          <pc:docMk/>
          <pc:sldMk cId="1995089374" sldId="28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2EF78-4177-4604-9C56-7115F95DCAC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D2B26167-5D0A-4DBF-AE5F-9EAABFE8500A}">
      <dgm:prSet/>
      <dgm:spPr/>
      <dgm:t>
        <a:bodyPr/>
        <a:lstStyle/>
        <a:p>
          <a:r>
            <a:rPr lang="en-US" dirty="0"/>
            <a:t>Your nervous system does not speak English, Spanish, etc. </a:t>
          </a:r>
        </a:p>
      </dgm:t>
    </dgm:pt>
    <dgm:pt modelId="{173F9EC9-5354-443B-90EB-F34A2954DC18}" type="parTrans" cxnId="{A58E9455-BF1F-4927-A59C-4BB371E4ABC9}">
      <dgm:prSet/>
      <dgm:spPr/>
      <dgm:t>
        <a:bodyPr/>
        <a:lstStyle/>
        <a:p>
          <a:endParaRPr lang="en-US"/>
        </a:p>
      </dgm:t>
    </dgm:pt>
    <dgm:pt modelId="{65AE620A-E8E1-4AAD-81EB-3E051AE1C5F3}" type="sibTrans" cxnId="{A58E9455-BF1F-4927-A59C-4BB371E4ABC9}">
      <dgm:prSet phldrT="1"/>
      <dgm:spPr>
        <a:solidFill>
          <a:srgbClr val="1EA1AA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ED0B8939-11DF-4582-834E-2C55FF221B1C}">
      <dgm:prSet/>
      <dgm:spPr/>
      <dgm:t>
        <a:bodyPr/>
        <a:lstStyle/>
        <a:p>
          <a:r>
            <a:rPr lang="en-US" dirty="0"/>
            <a:t>It sends signals and sensations to brain centers </a:t>
          </a:r>
        </a:p>
      </dgm:t>
    </dgm:pt>
    <dgm:pt modelId="{01E08966-90D4-4836-ACED-CCA7C6D5CECD}" type="parTrans" cxnId="{D2EB4F1A-CE57-4E62-8D8D-1649C88956ED}">
      <dgm:prSet/>
      <dgm:spPr/>
      <dgm:t>
        <a:bodyPr/>
        <a:lstStyle/>
        <a:p>
          <a:endParaRPr lang="en-US"/>
        </a:p>
      </dgm:t>
    </dgm:pt>
    <dgm:pt modelId="{74A2C831-3C65-41A0-8D3F-081BC3BF986A}" type="sibTrans" cxnId="{D2EB4F1A-CE57-4E62-8D8D-1649C88956ED}">
      <dgm:prSet phldrT="2"/>
      <dgm:spPr>
        <a:solidFill>
          <a:srgbClr val="1EA1AA"/>
        </a:solidFill>
      </dgm:spPr>
      <dgm:t>
        <a:bodyPr/>
        <a:lstStyle/>
        <a:p>
          <a:r>
            <a:rPr lang="en-US"/>
            <a:t>2</a:t>
          </a:r>
        </a:p>
      </dgm:t>
    </dgm:pt>
    <dgm:pt modelId="{469C8482-ECAA-44BE-8674-FA4D42C3E04F}">
      <dgm:prSet/>
      <dgm:spPr/>
      <dgm:t>
        <a:bodyPr/>
        <a:lstStyle/>
        <a:p>
          <a:r>
            <a:rPr lang="en-US" dirty="0"/>
            <a:t>The brain interprets these signs and sensation, assigns words and meanings to experience</a:t>
          </a:r>
        </a:p>
      </dgm:t>
    </dgm:pt>
    <dgm:pt modelId="{53613970-F738-4458-B553-95B4D44264C8}" type="parTrans" cxnId="{2252A410-7811-43EF-94E7-ABF1048C8E8F}">
      <dgm:prSet/>
      <dgm:spPr/>
      <dgm:t>
        <a:bodyPr/>
        <a:lstStyle/>
        <a:p>
          <a:endParaRPr lang="en-US"/>
        </a:p>
      </dgm:t>
    </dgm:pt>
    <dgm:pt modelId="{74123F41-9564-485B-B7EE-4685001CF337}" type="sibTrans" cxnId="{2252A410-7811-43EF-94E7-ABF1048C8E8F}">
      <dgm:prSet phldrT="3"/>
      <dgm:spPr>
        <a:solidFill>
          <a:srgbClr val="1EA1AA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D9F70D2E-672C-4728-B120-A6118F6F148E}" type="pres">
      <dgm:prSet presAssocID="{D8C2EF78-4177-4604-9C56-7115F95DCACD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A6CAE8-E726-4C69-A2AA-4D0E1F74EC0F}" type="pres">
      <dgm:prSet presAssocID="{D2B26167-5D0A-4DBF-AE5F-9EAABFE8500A}" presName="compositeNode" presStyleCnt="0">
        <dgm:presLayoutVars>
          <dgm:bulletEnabled val="1"/>
        </dgm:presLayoutVars>
      </dgm:prSet>
      <dgm:spPr/>
    </dgm:pt>
    <dgm:pt modelId="{B9E2F547-E73C-48FE-8B52-5612CA710BFA}" type="pres">
      <dgm:prSet presAssocID="{D2B26167-5D0A-4DBF-AE5F-9EAABFE8500A}" presName="bgRect" presStyleLbl="bgAccFollowNode1" presStyleIdx="0" presStyleCnt="3"/>
      <dgm:spPr/>
      <dgm:t>
        <a:bodyPr/>
        <a:lstStyle/>
        <a:p>
          <a:endParaRPr lang="en-US"/>
        </a:p>
      </dgm:t>
    </dgm:pt>
    <dgm:pt modelId="{42799CF9-5022-4587-8E01-91F853352C70}" type="pres">
      <dgm:prSet presAssocID="{65AE620A-E8E1-4AAD-81EB-3E051AE1C5F3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A190D9A6-CB6B-4CC8-9FB4-827E3387FBC3}" type="pres">
      <dgm:prSet presAssocID="{D2B26167-5D0A-4DBF-AE5F-9EAABFE8500A}" presName="bottomLine" presStyleLbl="alignNode1" presStyleIdx="1" presStyleCnt="6">
        <dgm:presLayoutVars/>
      </dgm:prSet>
      <dgm:spPr/>
    </dgm:pt>
    <dgm:pt modelId="{35DDEC66-005E-40FB-8D80-529DEAB9D4E6}" type="pres">
      <dgm:prSet presAssocID="{D2B26167-5D0A-4DBF-AE5F-9EAABFE8500A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72C0C-628A-4404-882B-C7E9C0F36ED9}" type="pres">
      <dgm:prSet presAssocID="{65AE620A-E8E1-4AAD-81EB-3E051AE1C5F3}" presName="sibTrans" presStyleCnt="0"/>
      <dgm:spPr/>
    </dgm:pt>
    <dgm:pt modelId="{07B2A18F-BBAE-4675-826D-37896B9D4E22}" type="pres">
      <dgm:prSet presAssocID="{ED0B8939-11DF-4582-834E-2C55FF221B1C}" presName="compositeNode" presStyleCnt="0">
        <dgm:presLayoutVars>
          <dgm:bulletEnabled val="1"/>
        </dgm:presLayoutVars>
      </dgm:prSet>
      <dgm:spPr/>
    </dgm:pt>
    <dgm:pt modelId="{247FA1CA-F6B4-4EAD-A5FC-5A5C51E56670}" type="pres">
      <dgm:prSet presAssocID="{ED0B8939-11DF-4582-834E-2C55FF221B1C}" presName="bgRect" presStyleLbl="bgAccFollowNode1" presStyleIdx="1" presStyleCnt="3"/>
      <dgm:spPr/>
      <dgm:t>
        <a:bodyPr/>
        <a:lstStyle/>
        <a:p>
          <a:endParaRPr lang="en-US"/>
        </a:p>
      </dgm:t>
    </dgm:pt>
    <dgm:pt modelId="{F1E42866-D620-4CF5-ABF7-F247834CD9EA}" type="pres">
      <dgm:prSet presAssocID="{74A2C831-3C65-41A0-8D3F-081BC3BF986A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637F5DA-0F74-4E10-9216-24D0305235DC}" type="pres">
      <dgm:prSet presAssocID="{ED0B8939-11DF-4582-834E-2C55FF221B1C}" presName="bottomLine" presStyleLbl="alignNode1" presStyleIdx="3" presStyleCnt="6">
        <dgm:presLayoutVars/>
      </dgm:prSet>
      <dgm:spPr/>
    </dgm:pt>
    <dgm:pt modelId="{671810BE-1244-4A51-A5A5-1F56C0593DBE}" type="pres">
      <dgm:prSet presAssocID="{ED0B8939-11DF-4582-834E-2C55FF221B1C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2B780-4FE3-46A7-825E-86AF541BD752}" type="pres">
      <dgm:prSet presAssocID="{74A2C831-3C65-41A0-8D3F-081BC3BF986A}" presName="sibTrans" presStyleCnt="0"/>
      <dgm:spPr/>
    </dgm:pt>
    <dgm:pt modelId="{0D1F1028-CF24-41DC-A7B6-11DF6FAD71E3}" type="pres">
      <dgm:prSet presAssocID="{469C8482-ECAA-44BE-8674-FA4D42C3E04F}" presName="compositeNode" presStyleCnt="0">
        <dgm:presLayoutVars>
          <dgm:bulletEnabled val="1"/>
        </dgm:presLayoutVars>
      </dgm:prSet>
      <dgm:spPr/>
    </dgm:pt>
    <dgm:pt modelId="{D453FF94-7BB7-46A6-BEA5-419967B95437}" type="pres">
      <dgm:prSet presAssocID="{469C8482-ECAA-44BE-8674-FA4D42C3E04F}" presName="bgRect" presStyleLbl="bgAccFollowNode1" presStyleIdx="2" presStyleCnt="3"/>
      <dgm:spPr/>
      <dgm:t>
        <a:bodyPr/>
        <a:lstStyle/>
        <a:p>
          <a:endParaRPr lang="en-US"/>
        </a:p>
      </dgm:t>
    </dgm:pt>
    <dgm:pt modelId="{ABE07669-F56E-4818-B91B-A523173C082B}" type="pres">
      <dgm:prSet presAssocID="{74123F41-9564-485B-B7EE-4685001CF337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AADAAB5B-9C98-4A25-9F07-D56D90502079}" type="pres">
      <dgm:prSet presAssocID="{469C8482-ECAA-44BE-8674-FA4D42C3E04F}" presName="bottomLine" presStyleLbl="alignNode1" presStyleIdx="5" presStyleCnt="6">
        <dgm:presLayoutVars/>
      </dgm:prSet>
      <dgm:spPr/>
    </dgm:pt>
    <dgm:pt modelId="{D4F35EB2-D724-4714-B3A2-F455D5FF8436}" type="pres">
      <dgm:prSet presAssocID="{469C8482-ECAA-44BE-8674-FA4D42C3E04F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52A410-7811-43EF-94E7-ABF1048C8E8F}" srcId="{D8C2EF78-4177-4604-9C56-7115F95DCACD}" destId="{469C8482-ECAA-44BE-8674-FA4D42C3E04F}" srcOrd="2" destOrd="0" parTransId="{53613970-F738-4458-B553-95B4D44264C8}" sibTransId="{74123F41-9564-485B-B7EE-4685001CF337}"/>
    <dgm:cxn modelId="{BDA6CAB5-DB25-4780-8736-13E94CA6ECCD}" type="presOf" srcId="{469C8482-ECAA-44BE-8674-FA4D42C3E04F}" destId="{D4F35EB2-D724-4714-B3A2-F455D5FF8436}" srcOrd="1" destOrd="0" presId="urn:microsoft.com/office/officeart/2016/7/layout/BasicLinearProcessNumbered"/>
    <dgm:cxn modelId="{5FAC20B8-E789-4E7F-8A43-9BD465542F3A}" type="presOf" srcId="{469C8482-ECAA-44BE-8674-FA4D42C3E04F}" destId="{D453FF94-7BB7-46A6-BEA5-419967B95437}" srcOrd="0" destOrd="0" presId="urn:microsoft.com/office/officeart/2016/7/layout/BasicLinearProcessNumbered"/>
    <dgm:cxn modelId="{0D17D189-DFA3-4FD9-A817-76D6F642567F}" type="presOf" srcId="{74123F41-9564-485B-B7EE-4685001CF337}" destId="{ABE07669-F56E-4818-B91B-A523173C082B}" srcOrd="0" destOrd="0" presId="urn:microsoft.com/office/officeart/2016/7/layout/BasicLinearProcessNumbered"/>
    <dgm:cxn modelId="{840F44C2-054F-49E7-BE67-8BACCAF055B8}" type="presOf" srcId="{ED0B8939-11DF-4582-834E-2C55FF221B1C}" destId="{671810BE-1244-4A51-A5A5-1F56C0593DBE}" srcOrd="1" destOrd="0" presId="urn:microsoft.com/office/officeart/2016/7/layout/BasicLinearProcessNumbered"/>
    <dgm:cxn modelId="{E9673642-968C-46E8-B8CF-33B5A28521E0}" type="presOf" srcId="{D2B26167-5D0A-4DBF-AE5F-9EAABFE8500A}" destId="{B9E2F547-E73C-48FE-8B52-5612CA710BFA}" srcOrd="0" destOrd="0" presId="urn:microsoft.com/office/officeart/2016/7/layout/BasicLinearProcessNumbered"/>
    <dgm:cxn modelId="{B9C34954-1174-4319-B03F-0F882420D945}" type="presOf" srcId="{74A2C831-3C65-41A0-8D3F-081BC3BF986A}" destId="{F1E42866-D620-4CF5-ABF7-F247834CD9EA}" srcOrd="0" destOrd="0" presId="urn:microsoft.com/office/officeart/2016/7/layout/BasicLinearProcessNumbered"/>
    <dgm:cxn modelId="{B9117CA7-5600-438A-9186-62E80AE34705}" type="presOf" srcId="{65AE620A-E8E1-4AAD-81EB-3E051AE1C5F3}" destId="{42799CF9-5022-4587-8E01-91F853352C70}" srcOrd="0" destOrd="0" presId="urn:microsoft.com/office/officeart/2016/7/layout/BasicLinearProcessNumbered"/>
    <dgm:cxn modelId="{436D2FA6-937F-4464-8815-1B259225711A}" type="presOf" srcId="{D8C2EF78-4177-4604-9C56-7115F95DCACD}" destId="{D9F70D2E-672C-4728-B120-A6118F6F148E}" srcOrd="0" destOrd="0" presId="urn:microsoft.com/office/officeart/2016/7/layout/BasicLinearProcessNumbered"/>
    <dgm:cxn modelId="{78042E9E-2D0B-45D1-8D25-929F320417C2}" type="presOf" srcId="{ED0B8939-11DF-4582-834E-2C55FF221B1C}" destId="{247FA1CA-F6B4-4EAD-A5FC-5A5C51E56670}" srcOrd="0" destOrd="0" presId="urn:microsoft.com/office/officeart/2016/7/layout/BasicLinearProcessNumbered"/>
    <dgm:cxn modelId="{A58E9455-BF1F-4927-A59C-4BB371E4ABC9}" srcId="{D8C2EF78-4177-4604-9C56-7115F95DCACD}" destId="{D2B26167-5D0A-4DBF-AE5F-9EAABFE8500A}" srcOrd="0" destOrd="0" parTransId="{173F9EC9-5354-443B-90EB-F34A2954DC18}" sibTransId="{65AE620A-E8E1-4AAD-81EB-3E051AE1C5F3}"/>
    <dgm:cxn modelId="{D2EB4F1A-CE57-4E62-8D8D-1649C88956ED}" srcId="{D8C2EF78-4177-4604-9C56-7115F95DCACD}" destId="{ED0B8939-11DF-4582-834E-2C55FF221B1C}" srcOrd="1" destOrd="0" parTransId="{01E08966-90D4-4836-ACED-CCA7C6D5CECD}" sibTransId="{74A2C831-3C65-41A0-8D3F-081BC3BF986A}"/>
    <dgm:cxn modelId="{482DCEC5-8E0F-4DD1-9659-791DC8C32549}" type="presOf" srcId="{D2B26167-5D0A-4DBF-AE5F-9EAABFE8500A}" destId="{35DDEC66-005E-40FB-8D80-529DEAB9D4E6}" srcOrd="1" destOrd="0" presId="urn:microsoft.com/office/officeart/2016/7/layout/BasicLinearProcessNumbered"/>
    <dgm:cxn modelId="{9E47FCB1-C933-4F80-8320-61AB34289FB9}" type="presParOf" srcId="{D9F70D2E-672C-4728-B120-A6118F6F148E}" destId="{61A6CAE8-E726-4C69-A2AA-4D0E1F74EC0F}" srcOrd="0" destOrd="0" presId="urn:microsoft.com/office/officeart/2016/7/layout/BasicLinearProcessNumbered"/>
    <dgm:cxn modelId="{B026B4E5-D7A6-43C7-B4BC-8FED129C1B89}" type="presParOf" srcId="{61A6CAE8-E726-4C69-A2AA-4D0E1F74EC0F}" destId="{B9E2F547-E73C-48FE-8B52-5612CA710BFA}" srcOrd="0" destOrd="0" presId="urn:microsoft.com/office/officeart/2016/7/layout/BasicLinearProcessNumbered"/>
    <dgm:cxn modelId="{536029C1-F8C6-4E0B-973E-DEA0BF05CCAF}" type="presParOf" srcId="{61A6CAE8-E726-4C69-A2AA-4D0E1F74EC0F}" destId="{42799CF9-5022-4587-8E01-91F853352C70}" srcOrd="1" destOrd="0" presId="urn:microsoft.com/office/officeart/2016/7/layout/BasicLinearProcessNumbered"/>
    <dgm:cxn modelId="{6E424E36-0C3A-4F25-9DC2-3999A390EDC0}" type="presParOf" srcId="{61A6CAE8-E726-4C69-A2AA-4D0E1F74EC0F}" destId="{A190D9A6-CB6B-4CC8-9FB4-827E3387FBC3}" srcOrd="2" destOrd="0" presId="urn:microsoft.com/office/officeart/2016/7/layout/BasicLinearProcessNumbered"/>
    <dgm:cxn modelId="{91A20C95-AA08-435D-BFFC-14520BB0356F}" type="presParOf" srcId="{61A6CAE8-E726-4C69-A2AA-4D0E1F74EC0F}" destId="{35DDEC66-005E-40FB-8D80-529DEAB9D4E6}" srcOrd="3" destOrd="0" presId="urn:microsoft.com/office/officeart/2016/7/layout/BasicLinearProcessNumbered"/>
    <dgm:cxn modelId="{EC87379E-BEB4-4E0B-830D-167E832B98AC}" type="presParOf" srcId="{D9F70D2E-672C-4728-B120-A6118F6F148E}" destId="{75672C0C-628A-4404-882B-C7E9C0F36ED9}" srcOrd="1" destOrd="0" presId="urn:microsoft.com/office/officeart/2016/7/layout/BasicLinearProcessNumbered"/>
    <dgm:cxn modelId="{A6DF6491-8D20-4803-944C-097E0C635FCD}" type="presParOf" srcId="{D9F70D2E-672C-4728-B120-A6118F6F148E}" destId="{07B2A18F-BBAE-4675-826D-37896B9D4E22}" srcOrd="2" destOrd="0" presId="urn:microsoft.com/office/officeart/2016/7/layout/BasicLinearProcessNumbered"/>
    <dgm:cxn modelId="{8C2BAC65-AE90-4344-9DEF-2789AC0D689A}" type="presParOf" srcId="{07B2A18F-BBAE-4675-826D-37896B9D4E22}" destId="{247FA1CA-F6B4-4EAD-A5FC-5A5C51E56670}" srcOrd="0" destOrd="0" presId="urn:microsoft.com/office/officeart/2016/7/layout/BasicLinearProcessNumbered"/>
    <dgm:cxn modelId="{0A9CBC47-E0E0-44D5-9CAA-9A324BB4F118}" type="presParOf" srcId="{07B2A18F-BBAE-4675-826D-37896B9D4E22}" destId="{F1E42866-D620-4CF5-ABF7-F247834CD9EA}" srcOrd="1" destOrd="0" presId="urn:microsoft.com/office/officeart/2016/7/layout/BasicLinearProcessNumbered"/>
    <dgm:cxn modelId="{AE10FDB4-BB23-4A77-AFAC-517CCF53E8F1}" type="presParOf" srcId="{07B2A18F-BBAE-4675-826D-37896B9D4E22}" destId="{0637F5DA-0F74-4E10-9216-24D0305235DC}" srcOrd="2" destOrd="0" presId="urn:microsoft.com/office/officeart/2016/7/layout/BasicLinearProcessNumbered"/>
    <dgm:cxn modelId="{84CD636E-2725-4C05-8929-A6D3CDD3EAA1}" type="presParOf" srcId="{07B2A18F-BBAE-4675-826D-37896B9D4E22}" destId="{671810BE-1244-4A51-A5A5-1F56C0593DBE}" srcOrd="3" destOrd="0" presId="urn:microsoft.com/office/officeart/2016/7/layout/BasicLinearProcessNumbered"/>
    <dgm:cxn modelId="{FE0B6233-137E-4805-9C9D-C5DADE1A009D}" type="presParOf" srcId="{D9F70D2E-672C-4728-B120-A6118F6F148E}" destId="{3C22B780-4FE3-46A7-825E-86AF541BD752}" srcOrd="3" destOrd="0" presId="urn:microsoft.com/office/officeart/2016/7/layout/BasicLinearProcessNumbered"/>
    <dgm:cxn modelId="{41F91349-D10C-449C-96B9-6CBFC0528361}" type="presParOf" srcId="{D9F70D2E-672C-4728-B120-A6118F6F148E}" destId="{0D1F1028-CF24-41DC-A7B6-11DF6FAD71E3}" srcOrd="4" destOrd="0" presId="urn:microsoft.com/office/officeart/2016/7/layout/BasicLinearProcessNumbered"/>
    <dgm:cxn modelId="{BAFB4C16-EEF1-4FB8-8DA5-975817AAA19D}" type="presParOf" srcId="{0D1F1028-CF24-41DC-A7B6-11DF6FAD71E3}" destId="{D453FF94-7BB7-46A6-BEA5-419967B95437}" srcOrd="0" destOrd="0" presId="urn:microsoft.com/office/officeart/2016/7/layout/BasicLinearProcessNumbered"/>
    <dgm:cxn modelId="{356F37AA-6A43-4093-8F65-D94105F9DB2F}" type="presParOf" srcId="{0D1F1028-CF24-41DC-A7B6-11DF6FAD71E3}" destId="{ABE07669-F56E-4818-B91B-A523173C082B}" srcOrd="1" destOrd="0" presId="urn:microsoft.com/office/officeart/2016/7/layout/BasicLinearProcessNumbered"/>
    <dgm:cxn modelId="{E88804ED-8511-4C41-A773-7F858D9E3368}" type="presParOf" srcId="{0D1F1028-CF24-41DC-A7B6-11DF6FAD71E3}" destId="{AADAAB5B-9C98-4A25-9F07-D56D90502079}" srcOrd="2" destOrd="0" presId="urn:microsoft.com/office/officeart/2016/7/layout/BasicLinearProcessNumbered"/>
    <dgm:cxn modelId="{872EC51E-67F3-4A83-83A6-0E65F9E88069}" type="presParOf" srcId="{0D1F1028-CF24-41DC-A7B6-11DF6FAD71E3}" destId="{D4F35EB2-D724-4714-B3A2-F455D5FF843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2F547-E73C-48FE-8B52-5612CA710BFA}">
      <dsp:nvSpPr>
        <dsp:cNvPr id="0" name=""/>
        <dsp:cNvSpPr/>
      </dsp:nvSpPr>
      <dsp:spPr>
        <a:xfrm>
          <a:off x="0" y="462756"/>
          <a:ext cx="2571749" cy="3600449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504" tIns="330200" rIns="200504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Your nervous system does not speak English, Spanish, etc. </a:t>
          </a:r>
        </a:p>
      </dsp:txBody>
      <dsp:txXfrm>
        <a:off x="0" y="1830927"/>
        <a:ext cx="2571749" cy="2160269"/>
      </dsp:txXfrm>
    </dsp:sp>
    <dsp:sp modelId="{42799CF9-5022-4587-8E01-91F853352C70}">
      <dsp:nvSpPr>
        <dsp:cNvPr id="0" name=""/>
        <dsp:cNvSpPr/>
      </dsp:nvSpPr>
      <dsp:spPr>
        <a:xfrm>
          <a:off x="745807" y="822801"/>
          <a:ext cx="1080134" cy="1080134"/>
        </a:xfrm>
        <a:prstGeom prst="ellipse">
          <a:avLst/>
        </a:prstGeom>
        <a:solidFill>
          <a:srgbClr val="1EA1A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12" tIns="12700" rIns="84212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1</a:t>
          </a:r>
        </a:p>
      </dsp:txBody>
      <dsp:txXfrm>
        <a:off x="903989" y="980983"/>
        <a:ext cx="763770" cy="763770"/>
      </dsp:txXfrm>
    </dsp:sp>
    <dsp:sp modelId="{A190D9A6-CB6B-4CC8-9FB4-827E3387FBC3}">
      <dsp:nvSpPr>
        <dsp:cNvPr id="0" name=""/>
        <dsp:cNvSpPr/>
      </dsp:nvSpPr>
      <dsp:spPr>
        <a:xfrm>
          <a:off x="0" y="4063134"/>
          <a:ext cx="25717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FA1CA-F6B4-4EAD-A5FC-5A5C51E56670}">
      <dsp:nvSpPr>
        <dsp:cNvPr id="0" name=""/>
        <dsp:cNvSpPr/>
      </dsp:nvSpPr>
      <dsp:spPr>
        <a:xfrm>
          <a:off x="2828925" y="462756"/>
          <a:ext cx="2571749" cy="3600449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504" tIns="330200" rIns="200504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It sends signals and sensations to brain centers </a:t>
          </a:r>
        </a:p>
      </dsp:txBody>
      <dsp:txXfrm>
        <a:off x="2828925" y="1830927"/>
        <a:ext cx="2571749" cy="2160269"/>
      </dsp:txXfrm>
    </dsp:sp>
    <dsp:sp modelId="{F1E42866-D620-4CF5-ABF7-F247834CD9EA}">
      <dsp:nvSpPr>
        <dsp:cNvPr id="0" name=""/>
        <dsp:cNvSpPr/>
      </dsp:nvSpPr>
      <dsp:spPr>
        <a:xfrm>
          <a:off x="3574732" y="822801"/>
          <a:ext cx="1080134" cy="1080134"/>
        </a:xfrm>
        <a:prstGeom prst="ellipse">
          <a:avLst/>
        </a:prstGeom>
        <a:solidFill>
          <a:srgbClr val="1EA1A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12" tIns="12700" rIns="84212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3732914" y="980983"/>
        <a:ext cx="763770" cy="763770"/>
      </dsp:txXfrm>
    </dsp:sp>
    <dsp:sp modelId="{0637F5DA-0F74-4E10-9216-24D0305235DC}">
      <dsp:nvSpPr>
        <dsp:cNvPr id="0" name=""/>
        <dsp:cNvSpPr/>
      </dsp:nvSpPr>
      <dsp:spPr>
        <a:xfrm>
          <a:off x="2828925" y="4063134"/>
          <a:ext cx="25717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3FF94-7BB7-46A6-BEA5-419967B95437}">
      <dsp:nvSpPr>
        <dsp:cNvPr id="0" name=""/>
        <dsp:cNvSpPr/>
      </dsp:nvSpPr>
      <dsp:spPr>
        <a:xfrm>
          <a:off x="5657849" y="462756"/>
          <a:ext cx="2571749" cy="3600449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504" tIns="330200" rIns="200504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The brain interprets these signs and sensation, assigns words and meanings to experience</a:t>
          </a:r>
        </a:p>
      </dsp:txBody>
      <dsp:txXfrm>
        <a:off x="5657849" y="1830927"/>
        <a:ext cx="2571749" cy="2160269"/>
      </dsp:txXfrm>
    </dsp:sp>
    <dsp:sp modelId="{ABE07669-F56E-4818-B91B-A523173C082B}">
      <dsp:nvSpPr>
        <dsp:cNvPr id="0" name=""/>
        <dsp:cNvSpPr/>
      </dsp:nvSpPr>
      <dsp:spPr>
        <a:xfrm>
          <a:off x="6403657" y="822801"/>
          <a:ext cx="1080134" cy="1080134"/>
        </a:xfrm>
        <a:prstGeom prst="ellipse">
          <a:avLst/>
        </a:prstGeom>
        <a:solidFill>
          <a:srgbClr val="1EA1A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212" tIns="12700" rIns="84212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3</a:t>
          </a:r>
        </a:p>
      </dsp:txBody>
      <dsp:txXfrm>
        <a:off x="6561839" y="980983"/>
        <a:ext cx="763770" cy="763770"/>
      </dsp:txXfrm>
    </dsp:sp>
    <dsp:sp modelId="{AADAAB5B-9C98-4A25-9F07-D56D90502079}">
      <dsp:nvSpPr>
        <dsp:cNvPr id="0" name=""/>
        <dsp:cNvSpPr/>
      </dsp:nvSpPr>
      <dsp:spPr>
        <a:xfrm>
          <a:off x="5657849" y="4063134"/>
          <a:ext cx="257174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A35E-0717-7C46-A92B-F336F4DED0B0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DD8E0-E31E-AF43-9230-55E49650E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1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www.mindful.org/the-three-minute-breathing-space-practice/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breathethink.org/" TargetMode="External"/><Relationship Id="rId4" Type="http://schemas.openxmlformats.org/officeDocument/2006/relationships/hyperlink" Target="https://www.calm.com/" TargetMode="External"/><Relationship Id="rId5" Type="http://schemas.openxmlformats.org/officeDocument/2006/relationships/hyperlink" Target="http://smilingmind.com.au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8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skills do people who can wait have that make their lives more successful?  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Resilience:  This means that they can stay calm and in control when faced with a challenge. 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 to focus their attention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 their emotions and impulses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Ability to learn because they have a working memory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Cognitively flexible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abilities lead to better reasoning, problem-solving, and planning that are necessary for achieving their chosen goals.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can learn to wait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research may make it seem like people are doomed to a bad life if they can't wait.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grow our brain and build the skills necessary to be able to wait!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abilities can improve at any time over the course of our lives.  </a:t>
            </a:r>
          </a:p>
          <a:p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of us want the life of a person who can wait.  They appear smarter, make more money, have long-term relationships, and are happier.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9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“Between stimulus and response there is a space.  In that space is our power to choose our response. In our response lies our growth and our freedom.” </a:t>
            </a:r>
          </a:p>
          <a:p>
            <a:endParaRPr lang="en-US" b="1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this mean?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increased space, people can learn how to respond rather than react, which will lead to personal growth and the freedom to choose.  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difference between reacting and responding?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react: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This might be when someone pushes our buttons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our emotions take over. 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 quickly, without much thought. 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 races, breath quickens, and we might even feel sick to our stomachs. 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often act in a way that we regret. 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these exercises, we can learn how to pause and make a thoughtful response 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pause, we slow down, think it through, and realize that we have a choice.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 more from logic and less from emotion.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this “making space.”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51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Mind Matters: we hope to expand that space between stimulus and response in each moment of every day.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</a:rPr>
              <a:t>Learn skills that are mental exercises. 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</a:rPr>
              <a:t>With practice, these can improve our ability to wait.  </a:t>
            </a:r>
          </a:p>
          <a:p>
            <a:endParaRPr lang="en-US" sz="1200"/>
          </a:p>
          <a:p>
            <a:r>
              <a:rPr lang="en-US" sz="1200" b="1" kern="1200">
                <a:solidFill>
                  <a:schemeClr val="tx1"/>
                </a:solidFill>
                <a:effectLst/>
              </a:rPr>
              <a:t>The purpose of this class is to become someone who can wait, someone who can pause.  </a:t>
            </a:r>
          </a:p>
          <a:p>
            <a:endParaRPr lang="en-US" sz="1200"/>
          </a:p>
          <a:p>
            <a:r>
              <a:rPr lang="en-US" sz="1200" kern="1200">
                <a:solidFill>
                  <a:schemeClr val="tx1"/>
                </a:solidFill>
                <a:effectLst/>
              </a:rPr>
              <a:t>As the research shows, this increases the possibility that we will have a healthier, wealthier, and happier life!</a:t>
            </a:r>
            <a:endParaRPr lang="en-US" sz="120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1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</a:rPr>
              <a:t>1.3 Focused Breathing (pg. 6)</a:t>
            </a:r>
          </a:p>
          <a:p>
            <a:endParaRPr lang="en-US" sz="1400" b="1" kern="1200" dirty="0">
              <a:solidFill>
                <a:schemeClr val="tx1"/>
              </a:solidFill>
              <a:effectLst/>
            </a:endParaRPr>
          </a:p>
          <a:p>
            <a:r>
              <a:rPr lang="en-US" sz="1400" b="1" kern="1200" dirty="0">
                <a:solidFill>
                  <a:schemeClr val="tx1"/>
                </a:solidFill>
                <a:effectLst/>
              </a:rPr>
              <a:t>Thi</a:t>
            </a:r>
            <a:r>
              <a:rPr lang="en-US" sz="1400" b="1" dirty="0"/>
              <a:t>s is the Mind Matters Pinwheel.</a:t>
            </a:r>
            <a:endParaRPr lang="en-US" sz="1400" b="1" kern="1200" dirty="0">
              <a:solidFill>
                <a:schemeClr val="tx1"/>
              </a:solidFill>
              <a:effectLst/>
            </a:endParaRPr>
          </a:p>
          <a:p>
            <a:r>
              <a:rPr lang="en-US" sz="1400" kern="1200" dirty="0">
                <a:solidFill>
                  <a:schemeClr val="tx1"/>
                </a:solidFill>
                <a:effectLst/>
              </a:rPr>
              <a:t>It is also</a:t>
            </a:r>
            <a:r>
              <a:rPr lang="en-US" sz="1400" kern="1200" baseline="0" dirty="0">
                <a:solidFill>
                  <a:schemeClr val="tx1"/>
                </a:solidFill>
                <a:effectLst/>
              </a:rPr>
              <a:t> on the back of the Participant Journal.</a:t>
            </a:r>
          </a:p>
          <a:p>
            <a:endParaRPr lang="en-US" sz="1400" kern="1200" baseline="0" dirty="0">
              <a:solidFill>
                <a:schemeClr val="tx1"/>
              </a:solidFill>
              <a:effectLst/>
            </a:endParaRPr>
          </a:p>
          <a:p>
            <a:r>
              <a:rPr lang="en-US" sz="1400" kern="1200" dirty="0">
                <a:solidFill>
                  <a:schemeClr val="tx1"/>
                </a:solidFill>
                <a:effectLst/>
              </a:rPr>
              <a:t> 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</a:rPr>
              <a:t>In this class we will be covering six topics to help us improve our lives.</a:t>
            </a:r>
          </a:p>
          <a:p>
            <a:r>
              <a:rPr lang="en-US" sz="1400" dirty="0"/>
              <a:t>Each topic is represented on a curl of our Mind Matters Pinwheel.  </a:t>
            </a:r>
          </a:p>
          <a:p>
            <a:endParaRPr lang="en-US" sz="1400" b="1" kern="1200" dirty="0"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Arial"/>
              <a:buChar char="•"/>
            </a:pPr>
            <a:r>
              <a:rPr lang="en-US" sz="1400" dirty="0"/>
              <a:t>Self-soothing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</a:rPr>
              <a:t>Developing an Observing Self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/>
              <a:t>Relationships Skills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</a:rPr>
              <a:t>Compassion for the Hijacked Brain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/>
              <a:t>Self-Care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</a:rPr>
              <a:t>Intentionality</a:t>
            </a:r>
          </a:p>
          <a:p>
            <a:endParaRPr lang="en-US" sz="1400" kern="1200" dirty="0">
              <a:solidFill>
                <a:schemeClr val="tx1"/>
              </a:solidFill>
              <a:effectLst/>
            </a:endParaRPr>
          </a:p>
          <a:p>
            <a:endParaRPr lang="en-US" sz="1400" dirty="0"/>
          </a:p>
          <a:p>
            <a:r>
              <a:rPr lang="en-US" sz="1400" kern="1200" dirty="0">
                <a:solidFill>
                  <a:schemeClr val="tx1"/>
                </a:solidFill>
                <a:effectLst/>
              </a:rPr>
              <a:t>Today we start with Self-Soothing.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7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/>
              <a:t>Learning 4 new skills that: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</a:rPr>
              <a:t>Increase our ability to wait</a:t>
            </a:r>
          </a:p>
          <a:p>
            <a:pPr marL="171450" indent="-171450">
              <a:buFont typeface="Arial"/>
              <a:buChar char="•"/>
            </a:pPr>
            <a:r>
              <a:rPr lang="en-US" sz="1200"/>
              <a:t>Help with Self-soothing</a:t>
            </a:r>
          </a:p>
          <a:p>
            <a:endParaRPr lang="en-US" sz="1200" kern="1200">
              <a:solidFill>
                <a:schemeClr val="tx1"/>
              </a:solidFill>
              <a:effectLst/>
            </a:endParaRPr>
          </a:p>
          <a:p>
            <a:endParaRPr lang="en-US" sz="1200" kern="1200">
              <a:solidFill>
                <a:schemeClr val="tx1"/>
              </a:solidFill>
              <a:effectLst/>
            </a:endParaRPr>
          </a:p>
          <a:p>
            <a:r>
              <a:rPr lang="en-US" sz="1200" b="1"/>
              <a:t>The Skills: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>
                <a:solidFill>
                  <a:schemeClr val="tx1"/>
                </a:solidFill>
                <a:effectLst/>
              </a:rPr>
              <a:t>Focused Breathing</a:t>
            </a:r>
          </a:p>
          <a:p>
            <a:pPr marL="171450" indent="-171450">
              <a:buFont typeface="Arial"/>
              <a:buChar char="•"/>
            </a:pPr>
            <a:r>
              <a:rPr lang="en-US" sz="1200"/>
              <a:t>Peripheral Vision</a:t>
            </a:r>
          </a:p>
          <a:p>
            <a:pPr marL="171450" indent="-171450">
              <a:buFont typeface="Arial"/>
              <a:buChar char="•"/>
            </a:pPr>
            <a:r>
              <a:rPr lang="en-US" sz="1200"/>
              <a:t>5-4-3-2-1 Skill</a:t>
            </a:r>
          </a:p>
          <a:p>
            <a:pPr marL="171450" indent="-171450">
              <a:buFont typeface="Arial"/>
              <a:buChar char="•"/>
            </a:pPr>
            <a:r>
              <a:rPr lang="en-US" sz="1200"/>
              <a:t>Coloring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58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Self-Soothing Skill 1: </a:t>
            </a: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Focused Breathing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 of this exercise is to calm the body and quiet the mind.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 have shown that consistent practice can change the brain for the better, letting people think rather than become reactive to situations.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all exercises work for everyone. 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person will need to find what works for them.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some people like to have their eyes shut; others like their eyes open.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some, this exercise may not be effective because the sound of heavy breathing may remind them of a time that was unpleasant or very scary.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an exercise is making you uncomfortable, stop and sit quietly.  If you stop and you are still uncomfortable, raise your hand so we can be helpful to you.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Focused Breathing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 Three Minute Breathing Space (4:59)   </a:t>
            </a:r>
            <a:r>
              <a:rPr lang="en-US" dirty="0">
                <a:hlinkClick r:id="rId3"/>
              </a:rPr>
              <a:t>http://www.mindful.org/the-three-minute-breathing-space-practice/</a:t>
            </a:r>
            <a:endParaRPr lang="en-US" dirty="0"/>
          </a:p>
          <a:p>
            <a:r>
              <a:rPr 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use the instructions for Focused Breathing in the Toolkit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your thoughts about Focused Breathing?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it feel?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answers are okay.  It's important not to judge their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8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research supporting Focused Breathing</a:t>
            </a:r>
          </a:p>
          <a:p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flight-fight part of the brain decreases.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thinking, compassionate part of the brain increases.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Our ability to think about difficult situations increases, which reduces our reactivity.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Physical changes: new receptors get built at busy synapses, sensitizing them. These new brain connections grow in a matter of minutes.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brain cells responsible for troubling thoughts, emotions, and memories begin to wither away.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DNA can begin its creative work, causing growth and strengthened connections within your brain.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We have decreased levels of stress hormones. </a:t>
            </a:r>
          </a:p>
          <a:p>
            <a:endParaRPr lang="en-US" sz="1200" kern="1200" dirty="0">
              <a:solidFill>
                <a:schemeClr val="tx1"/>
              </a:solidFill>
              <a:effectLst/>
            </a:endParaRPr>
          </a:p>
          <a:p>
            <a:r>
              <a:rPr lang="en-US" sz="1400" b="1" kern="1200" dirty="0">
                <a:solidFill>
                  <a:schemeClr val="tx1"/>
                </a:solidFill>
                <a:effectLst/>
              </a:rPr>
              <a:t>Just like repeatedly lifting weights to build a muscle, repeated patterns of mental activity, like Focused Breathing, build new brain structure.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48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1.4 Peripheral Vision (pg. 8)</a:t>
            </a:r>
          </a:p>
          <a:p>
            <a:endParaRPr lang="en-US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Self-Soothing Skill 2:  Peripheral Vision Exercise </a:t>
            </a:r>
          </a:p>
          <a:p>
            <a:pPr marL="228600" indent="-22860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calm your Vagus nerve </a:t>
            </a:r>
            <a:endParaRPr lang="en-US" dirty="0"/>
          </a:p>
          <a:p>
            <a:pPr marL="228600" indent="-22860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 and easy</a:t>
            </a:r>
          </a:p>
          <a:p>
            <a:pPr marL="228600" indent="-22860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anytime you are experiencing worry or stress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Peripheral vision is paying attention to what is happening at the edges of your field of vision. 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Peripheral Vision Skill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instructions for Peripheral Vision in the Toolkit.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Peripheral Vision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was this experience? 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you able to keep your eyes focused on one point while also being able to see out of the corners of your eyes? 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improves this skill.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You can do this technique any place and time without drawing attention to yourself, such as right before a test, at a job interview, or while waiting in line at a government office.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55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1.5 5-4-3-2-1 Skill (pg. 10)</a:t>
            </a:r>
          </a:p>
          <a:p>
            <a:endParaRPr lang="en-US" sz="1400" b="1" dirty="0"/>
          </a:p>
          <a:p>
            <a:r>
              <a:rPr lang="en-US" sz="1400" b="1" dirty="0"/>
              <a:t>Self-Soothing Skill 3:</a:t>
            </a:r>
            <a:r>
              <a:rPr lang="en-US" sz="1400" b="1" baseline="0" dirty="0"/>
              <a:t> </a:t>
            </a:r>
            <a:r>
              <a:rPr lang="en-US" sz="1400" b="1" kern="1200" dirty="0">
                <a:solidFill>
                  <a:schemeClr val="tx1"/>
                </a:solidFill>
                <a:effectLst/>
              </a:rPr>
              <a:t>5-4-3-2-1 Skill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dirty="0"/>
              <a:t>Purpose 1: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mindfulness and build a skill of focused attention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 the present and all the wonder around you.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your awareness on your five senses. 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five senses?  (Seeing, Hearing, Feeling, Smelling, Tasting)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Purpose 2: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calming exercise, particularly if you are overwhelmed or have even lost track of the present. 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yourself back to the here and now if you are having an unpleasant memory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used tool anywhere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 5-4-3-2-1 Skill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instructions for 5-4-3-2-1 Skill in the Toolkit.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let’s talk about this skill.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that go? Was it easy? Difficult?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feel after doing this skill?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would you use this skill?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02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</a:rPr>
              <a:t>5-4-3-2-1 Skill and Mindfulness</a:t>
            </a:r>
          </a:p>
          <a:p>
            <a:endParaRPr lang="en-US" sz="1200" kern="1200" dirty="0">
              <a:solidFill>
                <a:schemeClr val="tx1"/>
              </a:solidFill>
              <a:effectLst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</a:rPr>
              <a:t>Use 5-4-3-2-1 to take a moment to slow down, stop, and pay attention to something of wonder around you.  </a:t>
            </a:r>
          </a:p>
          <a:p>
            <a:endParaRPr lang="en-US" sz="1200" kern="1200" dirty="0">
              <a:solidFill>
                <a:schemeClr val="tx1"/>
              </a:solidFill>
              <a:effectLst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</a:rPr>
              <a:t>The way the sun hits the trees, a cool breeze coming through the window on a hot day, the sound of laughter, a child playing nearby, or two people holding hands as they walk—each day is full of rich examples. </a:t>
            </a:r>
          </a:p>
          <a:p>
            <a:endParaRPr lang="en-US" sz="1200" kern="1200" dirty="0">
              <a:solidFill>
                <a:schemeClr val="tx1"/>
              </a:solidFill>
              <a:effectLst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</a:rPr>
              <a:t>Take a moment to find them in your world. </a:t>
            </a:r>
          </a:p>
          <a:p>
            <a:endParaRPr lang="en-US" sz="1200" kern="1200" dirty="0">
              <a:solidFill>
                <a:schemeClr val="tx1"/>
              </a:solidFill>
              <a:effectLst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</a:rPr>
              <a:t>Pause to honor what you have observed</a:t>
            </a:r>
          </a:p>
          <a:p>
            <a:endParaRPr lang="en-US" sz="1200" dirty="0"/>
          </a:p>
          <a:p>
            <a:pPr marL="171450" indent="-171450">
              <a:buFont typeface="Arial"/>
              <a:buChar char="•"/>
            </a:pPr>
            <a:r>
              <a:rPr lang="en-US" sz="1200" dirty="0"/>
              <a:t>B</a:t>
            </a:r>
            <a:r>
              <a:rPr lang="en-US" sz="1200" kern="1200" dirty="0">
                <a:solidFill>
                  <a:schemeClr val="tx1"/>
                </a:solidFill>
                <a:effectLst/>
              </a:rPr>
              <a:t>ecome aware of whatever feelings surface within. </a:t>
            </a:r>
          </a:p>
          <a:p>
            <a:endParaRPr lang="en-US" sz="1200" kern="1200" dirty="0">
              <a:solidFill>
                <a:schemeClr val="tx1"/>
              </a:solidFill>
              <a:effectLst/>
            </a:endParaRP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</a:rPr>
              <a:t>You may find yourself better able to deal with the stressors you face along the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1.1 Introduction to </a:t>
            </a:r>
            <a:r>
              <a:rPr lang="en-US" sz="1200" b="1" i="1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Mind Matters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 (pg. 2)</a:t>
            </a:r>
          </a:p>
          <a:p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Introductions:</a:t>
            </a:r>
          </a:p>
          <a:p>
            <a:pPr marL="285750" indent="-2857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Introduce yourself and your co-leader.</a:t>
            </a:r>
          </a:p>
          <a:p>
            <a:pPr marL="285750" indent="-2857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cs typeface="Calibri"/>
              </a:rPr>
              <a:t>Have each participant share their name and something else about themselves.</a:t>
            </a:r>
          </a:p>
          <a:p>
            <a:pPr marL="285750" indent="-285750">
              <a:buFont typeface="Arial"/>
              <a:buChar char="•"/>
            </a:pPr>
            <a:endParaRPr lang="en-US" sz="1200" dirty="0">
              <a:latin typeface="+mn-lt"/>
              <a:cs typeface="Calibri"/>
            </a:endParaRPr>
          </a:p>
          <a:p>
            <a:r>
              <a:rPr lang="en-US" sz="1200" b="1" dirty="0">
                <a:latin typeface="+mn-lt"/>
                <a:cs typeface="Calibri"/>
              </a:rPr>
              <a:t>Discuss General Logistics</a:t>
            </a:r>
          </a:p>
          <a:p>
            <a:endParaRPr lang="en-US" sz="1200" b="1" dirty="0">
              <a:latin typeface="+mn-lt"/>
              <a:cs typeface="Calibri"/>
            </a:endParaRPr>
          </a:p>
          <a:p>
            <a:r>
              <a:rPr lang="en-US" sz="1200" b="1" dirty="0">
                <a:latin typeface="+mn-lt"/>
                <a:cs typeface="Calibri"/>
              </a:rPr>
              <a:t>Create a Safe Environment: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latin typeface="+mn-lt"/>
                <a:cs typeface="Calibri"/>
              </a:rPr>
              <a:t>Group agreements (including respect, confidentiality, mandated reporting)</a:t>
            </a:r>
          </a:p>
          <a:p>
            <a:pPr marL="285750" indent="-285750">
              <a:buFont typeface="Arial"/>
              <a:buChar char="•"/>
            </a:pPr>
            <a:endParaRPr lang="en-US" sz="1200" dirty="0">
              <a:latin typeface="+mn-lt"/>
              <a:cs typeface="Calibri"/>
            </a:endParaRPr>
          </a:p>
          <a:p>
            <a:r>
              <a:rPr lang="en-US" sz="1200" b="1" dirty="0"/>
              <a:t>Please share:</a:t>
            </a:r>
          </a:p>
          <a:p>
            <a:r>
              <a:rPr lang="en-US" sz="1200" dirty="0"/>
              <a:t>“The various skills and exercises we will be teaching are designed to change levels of personal awareness. If anyone experiences discomfort with a skill, please stop your practice, sit quietly, and relax. Should the uneasiness continue, raise your hand so you can be helped.”</a:t>
            </a:r>
            <a:endParaRPr lang="en-US" sz="1200" dirty="0"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68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1.6 Coloring (pg. 11)</a:t>
            </a:r>
          </a:p>
          <a:p>
            <a:endParaRPr lang="en-US" sz="1400" b="1" dirty="0"/>
          </a:p>
          <a:p>
            <a:r>
              <a:rPr lang="en-US" sz="1400" b="1" dirty="0"/>
              <a:t>Self-Soothing Skill 4: Coloring</a:t>
            </a:r>
          </a:p>
          <a:p>
            <a:endParaRPr lang="en-US" sz="1400" dirty="0"/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Reduce your stress response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Trains your mind to focus on one activity 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Focusing on only one activity at a time</a:t>
            </a:r>
          </a:p>
          <a:p>
            <a:pPr marL="628650" lvl="1" indent="-171450">
              <a:buFont typeface="Courier New"/>
              <a:buChar char="o"/>
            </a:pPr>
            <a:r>
              <a:rPr lang="en-US" sz="1400" dirty="0"/>
              <a:t>improves memory,</a:t>
            </a:r>
          </a:p>
          <a:p>
            <a:pPr marL="628650" lvl="1" indent="-171450">
              <a:buFont typeface="Courier New"/>
              <a:buChar char="o"/>
            </a:pPr>
            <a:r>
              <a:rPr lang="en-US" sz="1400" dirty="0"/>
              <a:t>reduces emotional reactivity, </a:t>
            </a:r>
          </a:p>
          <a:p>
            <a:pPr marL="628650" lvl="1" indent="-171450">
              <a:buFont typeface="Courier New"/>
              <a:buChar char="o"/>
            </a:pPr>
            <a:r>
              <a:rPr lang="en-US" sz="1400" dirty="0"/>
              <a:t>improves cognitive flexibility.</a:t>
            </a:r>
          </a:p>
          <a:p>
            <a:endParaRPr lang="en-US" sz="1400" i="1" kern="1200" dirty="0">
              <a:solidFill>
                <a:schemeClr val="tx1"/>
              </a:solidFill>
              <a:effectLst/>
            </a:endParaRPr>
          </a:p>
          <a:p>
            <a:r>
              <a:rPr lang="en-US" sz="1400" b="1" kern="1200" dirty="0">
                <a:solidFill>
                  <a:schemeClr val="tx1"/>
                </a:solidFill>
                <a:effectLst/>
              </a:rPr>
              <a:t>Participant Journal has places for you to color or doodle. 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</a:rPr>
              <a:t> You may engage in this activity during class at any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18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Summary,</a:t>
            </a:r>
            <a:r>
              <a:rPr lang="en-US" sz="14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Practice Plan, and Final Skill Exercise (pg. 11)</a:t>
            </a:r>
          </a:p>
          <a:p>
            <a:endParaRPr lang="en-US" sz="14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why are we doing all of these self-soothing exercises?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often do you find yourself saying, “I shouldn’t feel this way?”  Or, “Stop it!”</a:t>
            </a:r>
          </a:p>
          <a:p>
            <a:r>
              <a:rPr lang="en-US" dirty="0"/>
              <a:t>People say to themselves, “Stop being depressed.  Be happy.  Stop thinking about ----.” </a:t>
            </a:r>
          </a:p>
          <a:p>
            <a:endParaRPr lang="en-US" dirty="0"/>
          </a:p>
          <a:p>
            <a:r>
              <a:rPr lang="en-US" dirty="0"/>
              <a:t>How many of you have experienced this? Everybody does, whether you notice or not.</a:t>
            </a:r>
          </a:p>
          <a:p>
            <a:endParaRPr lang="en-US" dirty="0"/>
          </a:p>
          <a:p>
            <a:r>
              <a:rPr lang="en-US" dirty="0"/>
              <a:t>This is our nervous system talking to us, trying to get us to shut down the arousal, distress, and discomfort we experience.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use self-talk to try to control these thoughts, you're using English, or your primary language.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79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Nervous System:</a:t>
            </a:r>
          </a:p>
          <a:p>
            <a:pPr marL="171450" indent="-171450">
              <a:buFont typeface="Arial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 speak or understand English or any other language  </a:t>
            </a:r>
          </a:p>
          <a:p>
            <a:pPr marL="171450" indent="-171450">
              <a:buFont typeface="Arial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non-verbal</a:t>
            </a:r>
          </a:p>
          <a:p>
            <a:pPr marL="171450" indent="-171450">
              <a:buFont typeface="Arial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operates by sending signs and sensations to the brain centers either with conscious or unconscious awareness </a:t>
            </a:r>
          </a:p>
          <a:p>
            <a:pPr marL="171450" indent="-171450">
              <a:buFont typeface="Arial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brain interprets these signals, signs, and sensations and assigns words and meaning to the experience </a:t>
            </a:r>
            <a:endParaRPr lang="en-US" sz="1400" dirty="0"/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2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can we communicate with our nervous system so that we can be calmer?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Signs and symbolic exercises are necessary because that is how the nervous system communicates. </a:t>
            </a:r>
          </a:p>
          <a:p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Control</a:t>
            </a:r>
            <a:r>
              <a:rPr lang="en-US" sz="14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system, we must use signs and symbols.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1" dirty="0" smtClean="0"/>
              <a:t>Methods to Practice :</a:t>
            </a:r>
            <a:endParaRPr lang="en-US" sz="1600" b="1" kern="1200" dirty="0" smtClean="0">
              <a:solidFill>
                <a:schemeClr val="tx1"/>
              </a:solidFill>
              <a:effectLst/>
            </a:endParaRPr>
          </a:p>
          <a:p>
            <a:pPr marL="171450" indent="-171450">
              <a:buFont typeface="Arial"/>
              <a:buChar char="•"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Sitting quietly while watching the body breathing </a:t>
            </a:r>
          </a:p>
          <a:p>
            <a:pPr marL="171450" indent="-171450">
              <a:buFont typeface="Arial"/>
              <a:buChar char="•"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Peripheral Vision </a:t>
            </a:r>
          </a:p>
          <a:p>
            <a:endParaRPr lang="en-US" sz="1400" dirty="0" smtClean="0"/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exercises message the nervous system, telling it to reduce its reactivity and return to a more comfortable state. 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Exercises that Teach us to Wait and Think Rather than React</a:t>
            </a:r>
            <a:endParaRPr lang="en-US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dirty="0" smtClean="0"/>
              <a:t>M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arshmallow research - We learned that waiting is important.  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doing these exercises, we can learn how to wait or to pause, which increases our ability to think rather than react.  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exercises contained</a:t>
            </a:r>
            <a:r>
              <a:rPr lang="en-US" sz="16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6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 Matters </a:t>
            </a:r>
            <a:r>
              <a:rPr lang="en-US" sz="1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specifically designed to lead us through daily exercises that increase our ability to wait so that we can respond with emotional control and stability and become resilient. </a:t>
            </a:r>
          </a:p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05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Which exercises seemed to work for you?  </a:t>
            </a:r>
          </a:p>
          <a:p>
            <a:r>
              <a:rPr lang="en-US" sz="1400" dirty="0"/>
              <a:t>Some exercises will work better than others and some will work better with additional practice. </a:t>
            </a:r>
          </a:p>
          <a:p>
            <a:r>
              <a:rPr lang="en-US" sz="1400" dirty="0"/>
              <a:t> </a:t>
            </a:r>
          </a:p>
          <a:p>
            <a:r>
              <a:rPr lang="en-US" sz="1600" b="1" dirty="0"/>
              <a:t>We are starting a new habit of mind.</a:t>
            </a:r>
            <a:r>
              <a:rPr lang="en-US" sz="1600" dirty="0"/>
              <a:t>  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Learning how to self-sooth and reduce reactivity will take time. 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Being able to stay calm and in control when facing a challenge is one of the key factors in being able to bounce back from difficult experiences—resilience.</a:t>
            </a:r>
          </a:p>
          <a:p>
            <a:r>
              <a:rPr lang="en-US" sz="1400" dirty="0"/>
              <a:t> </a:t>
            </a:r>
          </a:p>
          <a:p>
            <a:r>
              <a:rPr lang="en-US" sz="1600" b="1" dirty="0"/>
              <a:t>If we do these exercises every day throughout this program, we will experience some changes.  </a:t>
            </a:r>
          </a:p>
          <a:p>
            <a:r>
              <a:rPr lang="en-US" sz="1400" dirty="0"/>
              <a:t>Over time we will learn how to create a sense of peace and calm. </a:t>
            </a:r>
          </a:p>
          <a:p>
            <a:r>
              <a:rPr lang="en-US" sz="1400" dirty="0"/>
              <a:t> </a:t>
            </a:r>
          </a:p>
          <a:p>
            <a:r>
              <a:rPr lang="en-US" sz="1600" b="1" dirty="0"/>
              <a:t>Try these methods to discover which one works best for you, both in and outside of class.  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These exercises took only approximately four minutes or, in some cases, 10 seconds!  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Try the breath work four times a day. 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You can use the peripheral vision every ten to fifteen minutes for ten seconds if you want!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</a:rPr>
              <a:t>Cell Phone Challenge</a:t>
            </a:r>
          </a:p>
          <a:p>
            <a:r>
              <a:rPr lang="en-US" sz="1400" kern="1200" dirty="0">
                <a:solidFill>
                  <a:schemeClr val="tx1"/>
                </a:solidFill>
                <a:effectLst/>
              </a:rPr>
              <a:t>For those of you who want some extra practice with waiting.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</a:rPr>
              <a:t>How many of you get a tone when someone texts you?  </a:t>
            </a:r>
          </a:p>
          <a:p>
            <a:pPr marL="285750" indent="-285750">
              <a:buFont typeface="Arial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</a:rPr>
              <a:t>Have any of you been checking your phone even during this class? </a:t>
            </a:r>
          </a:p>
          <a:p>
            <a:pPr marL="285750" indent="-285750">
              <a:buFont typeface="Arial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</a:rPr>
              <a:t>How long do you wait before checking your phone to read the text? </a:t>
            </a:r>
          </a:p>
          <a:p>
            <a:endParaRPr lang="en-US" sz="1400" dirty="0"/>
          </a:p>
          <a:p>
            <a:r>
              <a:rPr lang="en-US" sz="1400" kern="1200" dirty="0">
                <a:solidFill>
                  <a:schemeClr val="tx1"/>
                </a:solidFill>
                <a:effectLst/>
              </a:rPr>
              <a:t>For most of us, we check immediately, without thought.  </a:t>
            </a:r>
          </a:p>
          <a:p>
            <a:endParaRPr lang="en-US" sz="1400" dirty="0"/>
          </a:p>
          <a:p>
            <a:r>
              <a:rPr lang="en-US" sz="1400" b="1" kern="1200" dirty="0">
                <a:solidFill>
                  <a:schemeClr val="tx1"/>
                </a:solidFill>
                <a:effectLst/>
              </a:rPr>
              <a:t>Do you think you can increase the amount of time that you wait before checking your phone?  </a:t>
            </a:r>
          </a:p>
          <a:p>
            <a:endParaRPr lang="en-US" sz="1400" dirty="0"/>
          </a:p>
          <a:p>
            <a:r>
              <a:rPr lang="en-US" sz="1400" kern="1200" dirty="0">
                <a:solidFill>
                  <a:schemeClr val="tx1"/>
                </a:solidFill>
                <a:effectLst/>
              </a:rPr>
              <a:t>I challenge you to count how many seconds you can wait and see if you can increase that amount of time.  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</a:rPr>
              <a:t>Also, notice what you are doing when you can wait and when you can't wait.  </a:t>
            </a:r>
          </a:p>
          <a:p>
            <a:pPr marL="285750" indent="-285750">
              <a:buFont typeface="Arial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</a:rPr>
              <a:t>Does it matter if you are bored, tired, hungry or happy, content, or involved in a meaningful activity?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1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Participant Journal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Assist you in learning and practicing new skills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 – Nobody will look at it including me.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Kept in a safe place between sessions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will receive it after the program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Great tool to continue practice after the program ends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in your journal at Lesson 1 on page 6. 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of the exercises that we did today. 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 this page</a:t>
            </a:r>
            <a:r>
              <a:rPr lang="en-US" dirty="0"/>
              <a:t> to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 goals for which skills you will practice, when, and how often.  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put our goals in writing, we are often more likely to follow through.  </a:t>
            </a:r>
          </a:p>
          <a:p>
            <a:endParaRPr lang="en-US" sz="1400" b="1" dirty="0"/>
          </a:p>
          <a:p>
            <a:r>
              <a:rPr lang="en-US" sz="1400" b="1" kern="1200" dirty="0">
                <a:solidFill>
                  <a:schemeClr val="tx1"/>
                </a:solidFill>
                <a:effectLst/>
              </a:rPr>
              <a:t>Free Cell Phone Apps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apps can help you increase the quantity and quality of your exercises and also help you track your practice.  </a:t>
            </a:r>
          </a:p>
          <a:p>
            <a:r>
              <a:rPr lang="en-US" i="1" u="sng" dirty="0">
                <a:hlinkClick r:id="rId3"/>
              </a:rPr>
              <a:t>www.stopbreathethink.org/</a:t>
            </a:r>
            <a:endParaRPr lang="en-US" i="1" u="sng" dirty="0"/>
          </a:p>
          <a:p>
            <a:r>
              <a:rPr lang="en-US" dirty="0">
                <a:hlinkClick r:id="rId4"/>
              </a:rPr>
              <a:t>https://www.calm.com/</a:t>
            </a:r>
            <a:endParaRPr lang="en-US" dirty="0"/>
          </a:p>
          <a:p>
            <a:r>
              <a:rPr lang="en-US" dirty="0">
                <a:hlinkClick r:id="rId5"/>
              </a:rPr>
              <a:t>http://smilingmind.com.au/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Instructor:  If possible, download an app on your phone and show the students.</a:t>
            </a:r>
          </a:p>
          <a:p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time permits, ask them to share their plan with the person sitting next to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3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</a:rPr>
              <a:t>Final Self-Soothing Skill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</a:rPr>
              <a:t>We believe so much in the importance of these skills that we are going to begin and end </a:t>
            </a:r>
            <a:r>
              <a:rPr lang="en-US" sz="1200" u="sng" kern="1200" dirty="0">
                <a:solidFill>
                  <a:schemeClr val="tx1"/>
                </a:solidFill>
                <a:effectLst/>
              </a:rPr>
              <a:t>every</a:t>
            </a:r>
            <a:r>
              <a:rPr lang="en-US" sz="1200" kern="1200" dirty="0">
                <a:solidFill>
                  <a:schemeClr val="tx1"/>
                </a:solidFill>
                <a:effectLst/>
              </a:rPr>
              <a:t> class with a self-soothing skill. </a:t>
            </a:r>
          </a:p>
          <a:p>
            <a:endParaRPr lang="en-US" sz="120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</a:rPr>
              <a:t>Close your journals so that you can take a minute to participate.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</a:rPr>
              <a:t>Depending on time, you can allow the participants to pick the self-soothing skill: Focused Breathing, Peripheral Vision, or 5-4-3-2-1 Skill.</a:t>
            </a:r>
          </a:p>
          <a:p>
            <a:endParaRPr lang="en-US" sz="1200" dirty="0"/>
          </a:p>
          <a:p>
            <a:r>
              <a:rPr lang="en-US" sz="1200" b="1" dirty="0"/>
              <a:t>Lead skill using directions from the Toolkit.</a:t>
            </a:r>
            <a:endParaRPr lang="en-US" sz="1200" b="1" kern="1200" dirty="0">
              <a:solidFill>
                <a:schemeClr val="tx1"/>
              </a:solidFill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</a:rPr>
              <a:t>Thank you for your presence today and I look forward to our next class!  </a:t>
            </a:r>
          </a:p>
          <a:p>
            <a:endParaRPr lang="en-US" sz="120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</a:rPr>
              <a:t>And remember that with practice, we can learn to wait and then increase our chances of living the life we desire.</a:t>
            </a:r>
            <a:r>
              <a:rPr lang="en-US" sz="1200" dirty="0">
                <a:effectLst/>
              </a:rPr>
              <a:t>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8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0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 Marshmallow Test Overview and Activity (pg. 3)</a:t>
            </a:r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Start </a:t>
            </a:r>
            <a:r>
              <a:rPr lang="en-US" dirty="0"/>
              <a:t>with </a:t>
            </a:r>
            <a:r>
              <a:rPr lang="en-US" dirty="0" smtClean="0"/>
              <a:t>“We’re going to watch a video. “  Then,</a:t>
            </a:r>
            <a:r>
              <a:rPr lang="en-US" baseline="0" dirty="0" smtClean="0"/>
              <a:t> without discussion, </a:t>
            </a:r>
            <a:r>
              <a:rPr lang="en-US" dirty="0" smtClean="0"/>
              <a:t>show </a:t>
            </a:r>
            <a:r>
              <a:rPr lang="en-US" dirty="0"/>
              <a:t>the </a:t>
            </a:r>
            <a:r>
              <a:rPr lang="en-US" dirty="0" smtClean="0"/>
              <a:t>video. 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video </a:t>
            </a:r>
            <a:r>
              <a:rPr lang="en-US" dirty="0" smtClean="0"/>
              <a:t>creates a fun and surprising</a:t>
            </a:r>
            <a:r>
              <a:rPr lang="en-US" baseline="0" dirty="0" smtClean="0"/>
              <a:t> start to Mind Matters. </a:t>
            </a:r>
          </a:p>
          <a:p>
            <a:endParaRPr lang="en-US" baseline="0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Optional: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 out marshmallows so that each participant has one marshmallow to hold while watching the video or until the end of class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1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Marshmallow Research Study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Social scientists wanted to know what it took to have the emotional control to wait for something and to have patience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Young children were subjects of this research.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How long can a child wait before needing to eat a marshmallow? 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Kept track of these children over the next twenty years. </a:t>
            </a:r>
          </a:p>
          <a:p>
            <a:endParaRPr lang="en-US" dirty="0"/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83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concept of waiting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couldn't some kids wait?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Let's brainstorm some reasons why you think they couldn't wait.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time permits, write their answers on a flip chart/board.  There are no wrong answers.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 their answers to include: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hunger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Emotional excitement, especially if someone really likes marshmallows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Mistrust of the person who is supposed to bring the second marshmallow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Experiences with parents or other caretakers not being there so trust is</a:t>
            </a:r>
            <a:r>
              <a:rPr lang="en-US" dirty="0"/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general lack of stability in someone's life.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grow up in a family where there is not enough to go around, you learn that you better eat it now or there will not be anything for you.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some people, they believe the word “wait” means “no.”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2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b="1" dirty="0"/>
              <a:t>Let’s Talk about the Emotional Side of Waiting</a:t>
            </a:r>
          </a:p>
          <a:p>
            <a:pPr>
              <a:defRPr/>
            </a:pPr>
            <a:endParaRPr lang="en-US" sz="1200" b="1" dirty="0"/>
          </a:p>
          <a:p>
            <a:pPr>
              <a:defRPr/>
            </a:pPr>
            <a:r>
              <a:rPr lang="en-US" sz="1200" dirty="0"/>
              <a:t>Emotional reactions are quick, almost instantaneous.</a:t>
            </a:r>
          </a:p>
          <a:p>
            <a:pPr>
              <a:defRPr/>
            </a:pPr>
            <a:r>
              <a:rPr lang="en-US" sz="1200" dirty="0"/>
              <a:t>A person may not even notice that a decision was made. </a:t>
            </a:r>
          </a:p>
          <a:p>
            <a:pPr>
              <a:defRPr/>
            </a:pPr>
            <a:r>
              <a:rPr lang="en-US" sz="1200" dirty="0"/>
              <a:t>Responses include: Increased heart rate, feeling something in your stomach, or muscle tightness, a sudden pause or becoming confused. 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Emotional reactions are hard to explain; they vary with each person and situation to situation. </a:t>
            </a:r>
          </a:p>
          <a:p>
            <a:pPr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When emotional reactions happen, it might mean that something from the past is interfering with the present. </a:t>
            </a:r>
            <a:endParaRPr lang="en-US" sz="120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6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Waiting is a challenge for many. </a:t>
            </a:r>
          </a:p>
          <a:p>
            <a:r>
              <a:rPr lang="en-US" sz="1200" dirty="0"/>
              <a:t>Most people have had moments when they have been impulsive: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eating the next cookie,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doing something risky,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deciding not to take good care of themselves.</a:t>
            </a:r>
          </a:p>
          <a:p>
            <a:endParaRPr lang="en-US" sz="1200" dirty="0"/>
          </a:p>
          <a:p>
            <a:r>
              <a:rPr lang="en-US" sz="1200" dirty="0"/>
              <a:t> If a person is particularly hungry, angry, lonely, or tired, they are more likely to be unable to wait. </a:t>
            </a:r>
          </a:p>
          <a:p>
            <a:endParaRPr lang="en-US" sz="1200" dirty="0"/>
          </a:p>
          <a:p>
            <a:r>
              <a:rPr lang="en-US" sz="1200" b="1" dirty="0"/>
              <a:t>We know there are moments in which quick decisions happen. </a:t>
            </a:r>
          </a:p>
          <a:p>
            <a:r>
              <a:rPr lang="en-US" sz="1200" dirty="0"/>
              <a:t>These are the times when there is no thought about the consequences.</a:t>
            </a:r>
          </a:p>
          <a:p>
            <a:endParaRPr lang="en-US" sz="1200" dirty="0"/>
          </a:p>
          <a:p>
            <a:r>
              <a:rPr lang="en-US" sz="1200" b="1" dirty="0"/>
              <a:t>Questions:</a:t>
            </a:r>
          </a:p>
          <a:p>
            <a:r>
              <a:rPr lang="en-US" sz="1200" dirty="0"/>
              <a:t>Can you think of times when it would have been better for you to wait? </a:t>
            </a:r>
          </a:p>
          <a:p>
            <a:endParaRPr lang="en-US" sz="1200" dirty="0"/>
          </a:p>
          <a:p>
            <a:r>
              <a:rPr lang="en-US" sz="1200" dirty="0"/>
              <a:t>Or, can you think of a time when you were thankful that you did wait? </a:t>
            </a:r>
            <a:endParaRPr lang="en-US" sz="120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18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research results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dirty="0"/>
              <a:t>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esearchers kept track of these kids for the next twenty years.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did find some big differences between the lives of the kids who could wait to eat the marshmallows and the kids who couldn't.</a:t>
            </a:r>
          </a:p>
          <a:p>
            <a:pPr marL="285750" indent="-2857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think the researchers found about kids who could wait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were their lives different? 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time for brainstorming.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is what the researchers found.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Kids who could wait . . 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better in school, scoring 125 points higher on college entrance exams.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 more money.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more likely to have long-term, satisfying relationships. </a:t>
            </a:r>
          </a:p>
          <a:p>
            <a:pPr lvl="0"/>
            <a:endParaRPr lang="en-US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they redid this study with 65 to 90 year-olds they found, once again, in a study with snacks, that people who could wait lived happier, healthier, and wealthier lives.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DD8E0-E31E-AF43-9230-55E49650E2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C6A78-9F14-A84E-9E66-46064CD80D79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E840D-E02E-B843-8BC1-F2646F5E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C6A78-9F14-A84E-9E66-46064CD80D79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E840D-E02E-B843-8BC1-F2646F5E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C6A78-9F14-A84E-9E66-46064CD80D79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E840D-E02E-B843-8BC1-F2646F5E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C6A78-9F14-A84E-9E66-46064CD80D79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E840D-E02E-B843-8BC1-F2646F5E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C6A78-9F14-A84E-9E66-46064CD80D79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E840D-E02E-B843-8BC1-F2646F5E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C6A78-9F14-A84E-9E66-46064CD80D79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E840D-E02E-B843-8BC1-F2646F5E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C6A78-9F14-A84E-9E66-46064CD80D79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E840D-E02E-B843-8BC1-F2646F5E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C6A78-9F14-A84E-9E66-46064CD80D79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E840D-E02E-B843-8BC1-F2646F5E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C6A78-9F14-A84E-9E66-46064CD80D79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E840D-E02E-B843-8BC1-F2646F5E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C6A78-9F14-A84E-9E66-46064CD80D79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E840D-E02E-B843-8BC1-F2646F5E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C6A78-9F14-A84E-9E66-46064CD80D79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FE840D-E02E-B843-8BC1-F2646F5E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83 Dibble MM PPT slides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5" Type="http://schemas.openxmlformats.org/officeDocument/2006/relationships/hyperlink" Target="https://www.youtube.com/watch?v=QX_oy9614HQ" TargetMode="External"/><Relationship Id="rId6" Type="http://schemas.openxmlformats.org/officeDocument/2006/relationships/image" Target="../media/image6.jpeg"/><Relationship Id="rId1" Type="http://schemas.openxmlformats.org/officeDocument/2006/relationships/video" Target="https://www.youtube.com/embed/QX_oy9614HQ" TargetMode="Externa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 cover typ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4" y="1054099"/>
            <a:ext cx="5092592" cy="39290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42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ea typeface="Calibri"/>
                <a:cs typeface="Calibri"/>
                <a:sym typeface="Calibri"/>
              </a:rPr>
              <a:t>People who can wait have skills for success.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073" y="2128536"/>
            <a:ext cx="5387854" cy="35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461379"/>
            <a:ext cx="8721466" cy="2339712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“Between stimulus and response there is a space. </a:t>
            </a:r>
            <a:br>
              <a:rPr lang="en-US" sz="2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</a:br>
            <a:r>
              <a:rPr lang="en-US" sz="2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In that space is our power to choose our response. </a:t>
            </a:r>
            <a:br>
              <a:rPr lang="en-US" sz="2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</a:br>
            <a:r>
              <a:rPr lang="en-US" sz="2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In our response lies our growth and our freedom</a:t>
            </a:r>
            <a:r>
              <a:rPr lang="en-US" sz="2600" dirty="0"/>
              <a:t>.</a:t>
            </a:r>
            <a:r>
              <a:rPr lang="en-US" sz="2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” </a:t>
            </a:r>
            <a:br>
              <a:rPr lang="en-US" sz="2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</a:br>
            <a:r>
              <a:rPr lang="en-US" sz="28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			                        </a:t>
            </a:r>
            <a:r>
              <a:rPr lang="en-US" sz="20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Victor Frankel, holocaust survivor.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3" y="3388394"/>
            <a:ext cx="9145234" cy="19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34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The purpose of this class is to become someone who can wait.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660" y="2105158"/>
            <a:ext cx="5542681" cy="37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Matters Pinwheel</a:t>
            </a:r>
          </a:p>
        </p:txBody>
      </p:sp>
      <p:pic>
        <p:nvPicPr>
          <p:cNvPr id="5" name="Content Placeholder 4" descr="dibble pinwheel.ai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61" t="18754" r="15597" b="28469"/>
          <a:stretch/>
        </p:blipFill>
        <p:spPr>
          <a:xfrm>
            <a:off x="2004518" y="1195131"/>
            <a:ext cx="5134964" cy="5116658"/>
          </a:xfrm>
        </p:spPr>
      </p:pic>
    </p:spTree>
    <p:extLst>
      <p:ext uri="{BB962C8B-B14F-4D97-AF65-F5344CB8AC3E}">
        <p14:creationId xmlns:p14="http://schemas.microsoft.com/office/powerpoint/2010/main" val="209892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095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sz="3600" dirty="0"/>
              <a:t>Today we are going to learn 4 skills</a:t>
            </a:r>
            <a:br>
              <a:rPr lang="en-US" sz="3600" dirty="0"/>
            </a:br>
            <a:r>
              <a:rPr lang="en-US" sz="3600" dirty="0"/>
              <a:t> that can increase our ability to wait.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0136" y="2883549"/>
            <a:ext cx="3163670" cy="2139738"/>
          </a:xfrm>
        </p:spPr>
        <p:txBody>
          <a:bodyPr>
            <a:normAutofit/>
          </a:bodyPr>
          <a:lstStyle/>
          <a:p>
            <a:pPr marL="228600" lvl="0" indent="-195897"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sz="2400" dirty="0"/>
              <a:t>Focused Breathing</a:t>
            </a:r>
          </a:p>
          <a:p>
            <a:pPr marL="228600" lvl="0" indent="-195897"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sz="2400" dirty="0"/>
              <a:t>Peripheral Vision</a:t>
            </a:r>
          </a:p>
          <a:p>
            <a:pPr marL="228600" lvl="0" indent="-195897"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sz="2400" dirty="0"/>
              <a:t>5-4-3-2-1 Skill</a:t>
            </a:r>
          </a:p>
          <a:p>
            <a:pPr marL="228600" lvl="0" indent="-195897">
              <a:spcBef>
                <a:spcPts val="1000"/>
              </a:spcBef>
              <a:buClr>
                <a:schemeClr val="accent1"/>
              </a:buClr>
              <a:buSzPct val="100000"/>
            </a:pPr>
            <a:r>
              <a:rPr lang="en-US" sz="2400" dirty="0"/>
              <a:t>Coloring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676" y="2180257"/>
            <a:ext cx="5349775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The first skill is Focused Breathing.</a:t>
            </a:r>
          </a:p>
        </p:txBody>
      </p:sp>
      <p:pic>
        <p:nvPicPr>
          <p:cNvPr id="5" name="Shape 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050" y="1432000"/>
            <a:ext cx="7773900" cy="437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/>
              <a:t>How can Focused Breathing benefit us?</a:t>
            </a:r>
          </a:p>
        </p:txBody>
      </p:sp>
      <p:pic>
        <p:nvPicPr>
          <p:cNvPr id="3" name="Picture 2" descr="Depositphotos_53948397_origina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16" y="1324269"/>
            <a:ext cx="7339368" cy="48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0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The second skill is Peripheral Vision.</a:t>
            </a:r>
            <a:endParaRPr lang="en-US" dirty="0"/>
          </a:p>
        </p:txBody>
      </p:sp>
      <p:pic>
        <p:nvPicPr>
          <p:cNvPr id="5" name="Shape 221" descr="Image result for peripheral vision pictures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1" y="2203241"/>
            <a:ext cx="3809999" cy="2857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51"/>
            <a:ext cx="8229600" cy="1143000"/>
          </a:xfrm>
        </p:spPr>
        <p:txBody>
          <a:bodyPr/>
          <a:lstStyle/>
          <a:p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The third skill is 5-4-3-2-1.</a:t>
            </a:r>
            <a:endParaRPr lang="en-US" dirty="0"/>
          </a:p>
        </p:txBody>
      </p:sp>
      <p:graphicFrame>
        <p:nvGraphicFramePr>
          <p:cNvPr id="9" name="Shape 229"/>
          <p:cNvGraphicFramePr/>
          <p:nvPr>
            <p:extLst>
              <p:ext uri="{D42A27DB-BD31-4B8C-83A1-F6EECF244321}">
                <p14:modId xmlns:p14="http://schemas.microsoft.com/office/powerpoint/2010/main" val="2181326506"/>
              </p:ext>
            </p:extLst>
          </p:nvPr>
        </p:nvGraphicFramePr>
        <p:xfrm>
          <a:off x="428837" y="2033877"/>
          <a:ext cx="8257963" cy="3200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951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28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44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 u="none" strike="noStrike" cap="none" dirty="0">
                          <a:solidFill>
                            <a:schemeClr val="lt1"/>
                          </a:solidFill>
                        </a:rPr>
                        <a:t>FIVE: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 dirty="0">
                          <a:solidFill>
                            <a:schemeClr val="lt1"/>
                          </a:solidFill>
                        </a:rPr>
                        <a:t>What you see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44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 dirty="0">
                          <a:solidFill>
                            <a:schemeClr val="lt1"/>
                          </a:solidFill>
                        </a:rPr>
                        <a:t>FOUR: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 dirty="0">
                          <a:solidFill>
                            <a:schemeClr val="lt1"/>
                          </a:solidFill>
                        </a:rPr>
                        <a:t>What you hear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44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 dirty="0">
                          <a:solidFill>
                            <a:schemeClr val="lt1"/>
                          </a:solidFill>
                        </a:rPr>
                        <a:t>THREE: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 dirty="0">
                          <a:solidFill>
                            <a:schemeClr val="lt1"/>
                          </a:solidFill>
                        </a:rPr>
                        <a:t>What</a:t>
                      </a:r>
                      <a:r>
                        <a:rPr lang="en-US" sz="3600" b="0" baseline="0" dirty="0">
                          <a:solidFill>
                            <a:schemeClr val="lt1"/>
                          </a:solidFill>
                        </a:rPr>
                        <a:t> you touch</a:t>
                      </a:r>
                      <a:endParaRPr lang="en-US" sz="3600" b="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44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>
                          <a:solidFill>
                            <a:schemeClr val="lt1"/>
                          </a:solidFill>
                        </a:rPr>
                        <a:t>TWO: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 dirty="0">
                          <a:solidFill>
                            <a:schemeClr val="lt1"/>
                          </a:solidFill>
                        </a:rPr>
                        <a:t>What you</a:t>
                      </a:r>
                      <a:r>
                        <a:rPr lang="en-US" sz="3600" b="0" baseline="0" dirty="0">
                          <a:solidFill>
                            <a:schemeClr val="lt1"/>
                          </a:solidFill>
                        </a:rPr>
                        <a:t> smell</a:t>
                      </a:r>
                      <a:endParaRPr lang="en-US" sz="3600" b="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44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>
                          <a:solidFill>
                            <a:schemeClr val="lt1"/>
                          </a:solidFill>
                        </a:rPr>
                        <a:t>ONE: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600" b="0" dirty="0">
                          <a:solidFill>
                            <a:schemeClr val="lt1"/>
                          </a:solidFill>
                        </a:rPr>
                        <a:t>What</a:t>
                      </a:r>
                      <a:r>
                        <a:rPr lang="en-US" sz="3600" b="0" baseline="0" dirty="0">
                          <a:solidFill>
                            <a:schemeClr val="lt1"/>
                          </a:solidFill>
                        </a:rPr>
                        <a:t> you taste </a:t>
                      </a:r>
                      <a:endParaRPr lang="en-US" sz="3600" b="0" dirty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A1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51"/>
            <a:ext cx="8229600" cy="11430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sz="3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5-4-3-2-1 S</a:t>
            </a:r>
            <a:r>
              <a:rPr lang="en-US" sz="3600" dirty="0"/>
              <a:t>kill is also about </a:t>
            </a:r>
            <a:br>
              <a:rPr lang="en-US" sz="3600" dirty="0"/>
            </a:br>
            <a:r>
              <a:rPr lang="en-US" sz="3600" dirty="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MINDFULNESS</a:t>
            </a:r>
            <a:r>
              <a:rPr lang="en-US" sz="36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293" y="2083398"/>
            <a:ext cx="4911414" cy="35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967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/>
              <a:t>Mind Matters: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A Tool Kit for Empowerment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32" y="1839746"/>
            <a:ext cx="6833936" cy="373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04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4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Coloring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2" y="2166176"/>
            <a:ext cx="5319552" cy="3546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688" y="880513"/>
            <a:ext cx="3410941" cy="48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02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Your nervous system does not speak English.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220" y="1825297"/>
            <a:ext cx="4099560" cy="40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/>
              <a:t>The nervous system is non-verbal.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0065DCB7-385E-45C6-8A04-918B46016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2066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803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/>
              <a:t>How to communicate with your brain.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45AFF3-DE4E-4C97-923C-622DBE1FAF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Nervous system communicates in signs and sensations.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control the system, signs and symbolic practices are necessary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33A0C7-CA5E-4025-8CE1-2652AF33F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600200"/>
            <a:ext cx="4381500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93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Practice</a:t>
            </a:r>
          </a:p>
        </p:txBody>
      </p:sp>
      <p:pic>
        <p:nvPicPr>
          <p:cNvPr id="6" name="Picture 5" descr="Depositphotos_36087101_origina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12" y="1328770"/>
            <a:ext cx="7264777" cy="48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05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the Cell Phone Challenge</a:t>
            </a:r>
          </a:p>
        </p:txBody>
      </p:sp>
      <p:pic>
        <p:nvPicPr>
          <p:cNvPr id="6" name="Picture 5" descr="Depositphotos_155459808_origina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511" y="1417638"/>
            <a:ext cx="6604978" cy="473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24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247"/>
            <a:ext cx="8229600" cy="876094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Time to make a plan for practice!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913" y="1065667"/>
            <a:ext cx="4290175" cy="515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703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4000" dirty="0"/>
              <a:t>Time for practice.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121" y="1938219"/>
            <a:ext cx="4917759" cy="36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200" y="2038466"/>
            <a:ext cx="5181600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55904" y="698417"/>
            <a:ext cx="60321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Century Gothic"/>
                <a:cs typeface="Century Gothic"/>
              </a:rPr>
              <a:t>Lesson </a:t>
            </a:r>
            <a:r>
              <a:rPr lang="en-US" sz="3200" dirty="0">
                <a:latin typeface="Century Gothic"/>
                <a:cs typeface="Century Gothic"/>
              </a:rPr>
              <a:t>1: Self-Soothing </a:t>
            </a:r>
          </a:p>
        </p:txBody>
      </p:sp>
    </p:spTree>
    <p:extLst>
      <p:ext uri="{BB962C8B-B14F-4D97-AF65-F5344CB8AC3E}">
        <p14:creationId xmlns:p14="http://schemas.microsoft.com/office/powerpoint/2010/main" val="151831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83 dibble PPT template no zentang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6A0E8A-8FFE-4823-9E42-11A6F41F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Marshmallow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61320C8-BD35-42F0-9F21-10884C251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5"/>
              </a:rPr>
              <a:t>https://www.youtube.com/watch?v=QX_oy9614HQ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pic>
        <p:nvPicPr>
          <p:cNvPr id="7" name="Online Media ^0 6">
            <a:hlinkClick r:id="" action="ppaction://media"/>
            <a:extLst>
              <a:ext uri="{FF2B5EF4-FFF2-40B4-BE49-F238E27FC236}">
                <a16:creationId xmlns="" xmlns:a16="http://schemas.microsoft.com/office/drawing/2014/main" id="{F4C89E93-0D4D-4DFE-8EF5-72C1A350C978}"/>
              </a:ext>
            </a:extLst>
          </p:cNvPr>
          <p:cNvPicPr>
            <a:picLocks noRot="1" noChangeAspect="1"/>
          </p:cNvPicPr>
          <p:nvPr>
            <a:quickTimeFile r:link="rId1"/>
          </p:nvPr>
        </p:nvPicPr>
        <p:blipFill>
          <a:blip r:embed="rId6"/>
          <a:stretch>
            <a:fillRect/>
          </a:stretch>
        </p:blipFill>
        <p:spPr>
          <a:xfrm>
            <a:off x="2143654" y="2483644"/>
            <a:ext cx="4856692" cy="36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8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53" y="800244"/>
            <a:ext cx="8462694" cy="789776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Century Gothic"/>
                <a:cs typeface="Century Gothic"/>
              </a:rPr>
              <a:t>What can we learn from the Marshmallow Test?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037" y="1937084"/>
            <a:ext cx="3781926" cy="37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378"/>
            <a:ext cx="8229600" cy="93916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Gothic"/>
                <a:cs typeface="Century Gothic"/>
              </a:rPr>
              <a:t>Why couldn’t some kids wait?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106" y="1599449"/>
            <a:ext cx="2721789" cy="408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51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600" dirty="0"/>
              <a:t>Let’s talk about </a:t>
            </a:r>
            <a:br>
              <a:rPr lang="en-US" sz="3600" dirty="0"/>
            </a:br>
            <a:r>
              <a:rPr lang="en-US" sz="3600" dirty="0"/>
              <a:t>the emotional side to waiting.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508" y="1969301"/>
            <a:ext cx="5340984" cy="36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3479"/>
            <a:ext cx="9143999" cy="171800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dirty="0"/>
              <a:t>When do you wish you would have waited?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When were you thankful or proud that you waited?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704" y="2276672"/>
            <a:ext cx="5336592" cy="35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083 dibble PPT template no zentang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399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600" dirty="0"/>
              <a:t>Research shows </a:t>
            </a:r>
            <a:br>
              <a:rPr lang="en-US" sz="3600" dirty="0"/>
            </a:br>
            <a:r>
              <a:rPr lang="en-US" sz="3600" dirty="0"/>
              <a:t>why waiting matters.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773" y="2284316"/>
            <a:ext cx="5306455" cy="35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2274</Words>
  <Application>Microsoft Macintosh PowerPoint</Application>
  <PresentationFormat>On-screen Show (4:3)</PresentationFormat>
  <Paragraphs>414</Paragraphs>
  <Slides>27</Slides>
  <Notes>27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Marshmallow Test</vt:lpstr>
      <vt:lpstr>What can we learn from the Marshmallow Test?</vt:lpstr>
      <vt:lpstr>Why couldn’t some kids wait?</vt:lpstr>
      <vt:lpstr>Let’s talk about  the emotional side to waiting.</vt:lpstr>
      <vt:lpstr>When do you wish you would have waited?  When were you thankful or proud that you waited?</vt:lpstr>
      <vt:lpstr>Research shows  why waiting matters.</vt:lpstr>
      <vt:lpstr>People who can wait have skills for success.</vt:lpstr>
      <vt:lpstr>“Between stimulus and response there is a space.  In that space is our power to choose our response.  In our response lies our growth and our freedom.”                              Victor Frankel, holocaust survivor. </vt:lpstr>
      <vt:lpstr>The purpose of this class is to become someone who can wait. </vt:lpstr>
      <vt:lpstr>Mind Matters Pinwheel</vt:lpstr>
      <vt:lpstr>Today we are going to learn 4 skills  that can increase our ability to wait.</vt:lpstr>
      <vt:lpstr>The first skill is Focused Breathing.</vt:lpstr>
      <vt:lpstr>How can Focused Breathing benefit us?</vt:lpstr>
      <vt:lpstr>The second skill is Peripheral Vision.</vt:lpstr>
      <vt:lpstr>The third skill is 5-4-3-2-1.</vt:lpstr>
      <vt:lpstr>5-4-3-2-1 Skill is also about  MINDFULNESS.</vt:lpstr>
      <vt:lpstr>Coloring</vt:lpstr>
      <vt:lpstr>Your nervous system does not speak English.</vt:lpstr>
      <vt:lpstr>The nervous system is non-verbal.</vt:lpstr>
      <vt:lpstr>How to communicate with your brain. </vt:lpstr>
      <vt:lpstr>The Importance of Practice</vt:lpstr>
      <vt:lpstr>Try the Cell Phone Challenge</vt:lpstr>
      <vt:lpstr>Time to make a plan for practice!</vt:lpstr>
      <vt:lpstr>Time for practice.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Laurel Rummel</dc:creator>
  <cp:lastModifiedBy>Carol Frame</cp:lastModifiedBy>
  <cp:revision>59</cp:revision>
  <dcterms:created xsi:type="dcterms:W3CDTF">2017-06-03T20:26:09Z</dcterms:created>
  <dcterms:modified xsi:type="dcterms:W3CDTF">2017-09-08T19:33:50Z</dcterms:modified>
</cp:coreProperties>
</file>